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4"/>
  </p:notesMasterIdLst>
  <p:sldIdLst>
    <p:sldId id="266" r:id="rId5"/>
    <p:sldId id="308" r:id="rId6"/>
    <p:sldId id="309" r:id="rId7"/>
    <p:sldId id="310" r:id="rId8"/>
    <p:sldId id="311" r:id="rId9"/>
    <p:sldId id="312" r:id="rId10"/>
    <p:sldId id="313" r:id="rId11"/>
    <p:sldId id="314"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1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55E47-814D-4B57-A04A-C97A83BF06F5}" type="datetimeFigureOut">
              <a:rPr lang="en-AU" smtClean="0"/>
              <a:t>10/06/2020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51EAC-2BD1-4040-96F6-37D07A08CD8B}" type="slidenum">
              <a:rPr lang="en-AU" smtClean="0"/>
              <a:t>‹#›</a:t>
            </a:fld>
            <a:endParaRPr lang="en-AU"/>
          </a:p>
        </p:txBody>
      </p:sp>
    </p:spTree>
    <p:extLst>
      <p:ext uri="{BB962C8B-B14F-4D97-AF65-F5344CB8AC3E}">
        <p14:creationId xmlns:p14="http://schemas.microsoft.com/office/powerpoint/2010/main" val="3438340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FC51EAC-2BD1-4040-96F6-37D07A08CD8B}" type="slidenum">
              <a:rPr lang="en-AU" smtClean="0"/>
              <a:t>2</a:t>
            </a:fld>
            <a:endParaRPr lang="en-AU"/>
          </a:p>
        </p:txBody>
      </p:sp>
    </p:spTree>
    <p:extLst>
      <p:ext uri="{BB962C8B-B14F-4D97-AF65-F5344CB8AC3E}">
        <p14:creationId xmlns:p14="http://schemas.microsoft.com/office/powerpoint/2010/main" val="209506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3.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20884" r="-1" b="29053"/>
          <a:stretch/>
        </p:blipFill>
        <p:spPr>
          <a:xfrm>
            <a:off x="0" y="10"/>
            <a:ext cx="12191999" cy="6857990"/>
          </a:xfrm>
          <a:prstGeom prst="rect">
            <a:avLst/>
          </a:prstGeom>
        </p:spPr>
      </p:pic>
      <p:sp>
        <p:nvSpPr>
          <p:cNvPr id="37"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pPr algn="ctr"/>
            <a:r>
              <a:rPr lang="en-US" sz="3600" dirty="0">
                <a:solidFill>
                  <a:schemeClr val="bg1"/>
                </a:solidFill>
                <a:highlight>
                  <a:srgbClr val="000000"/>
                </a:highlight>
              </a:rPr>
              <a:t>Assignment 2 – Practical Data Science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4158916"/>
            <a:ext cx="10058400" cy="1195834"/>
          </a:xfrm>
          <a:effectLst>
            <a:outerShdw blurRad="50800" dist="38100" dir="2700000" algn="tl" rotWithShape="0">
              <a:prstClr val="black">
                <a:alpha val="40000"/>
              </a:prstClr>
            </a:outerShdw>
          </a:effectLst>
        </p:spPr>
        <p:txBody>
          <a:bodyPr>
            <a:normAutofit/>
          </a:bodyPr>
          <a:lstStyle/>
          <a:p>
            <a:pPr algn="ctr"/>
            <a:r>
              <a:rPr lang="en-US" sz="1800" dirty="0">
                <a:solidFill>
                  <a:schemeClr val="bg1"/>
                </a:solidFill>
                <a:highlight>
                  <a:srgbClr val="000000"/>
                </a:highlight>
              </a:rPr>
              <a:t>Activity Recognition from a Single Chest-Mounted Accelerometer</a:t>
            </a:r>
          </a:p>
        </p:txBody>
      </p:sp>
      <p:cxnSp>
        <p:nvCxnSpPr>
          <p:cNvPr id="38" name="Straight Connector 32">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83AF828-0497-45F6-AAE0-37FA35322FBD}"/>
              </a:ext>
            </a:extLst>
          </p:cNvPr>
          <p:cNvSpPr/>
          <p:nvPr/>
        </p:nvSpPr>
        <p:spPr>
          <a:xfrm>
            <a:off x="4983213" y="4893085"/>
            <a:ext cx="1964320" cy="830997"/>
          </a:xfrm>
          <a:prstGeom prst="rect">
            <a:avLst/>
          </a:prstGeom>
          <a:noFill/>
        </p:spPr>
        <p:txBody>
          <a:bodyPr wrap="non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highlight>
                  <a:srgbClr val="000000"/>
                </a:highlight>
              </a:rPr>
              <a:t>Varun Ramesh</a:t>
            </a:r>
          </a:p>
          <a:p>
            <a:pPr algn="ctr"/>
            <a:r>
              <a:rPr lang="en-US" sz="2400" dirty="0">
                <a:ln w="0"/>
                <a:solidFill>
                  <a:schemeClr val="bg1"/>
                </a:solidFill>
                <a:effectLst>
                  <a:outerShdw blurRad="38100" dist="19050" dir="2700000" algn="tl" rotWithShape="0">
                    <a:schemeClr val="dk1">
                      <a:alpha val="40000"/>
                    </a:schemeClr>
                  </a:outerShdw>
                </a:effectLst>
                <a:highlight>
                  <a:srgbClr val="000000"/>
                </a:highlight>
              </a:rPr>
              <a:t>s3793675</a:t>
            </a:r>
            <a:endParaRPr lang="en-US" sz="2400" b="0" cap="none" spc="0" dirty="0">
              <a:ln w="0"/>
              <a:solidFill>
                <a:schemeClr val="bg1"/>
              </a:solidFill>
              <a:effectLst>
                <a:outerShdw blurRad="38100" dist="19050" dir="2700000" algn="tl" rotWithShape="0">
                  <a:schemeClr val="dk1">
                    <a:alpha val="40000"/>
                  </a:schemeClr>
                </a:outerShdw>
              </a:effectLst>
              <a:highlight>
                <a:srgbClr val="000000"/>
              </a:highlight>
            </a:endParaRPr>
          </a:p>
        </p:txBody>
      </p:sp>
      <p:pic>
        <p:nvPicPr>
          <p:cNvPr id="5" name="Recorded Sound">
            <a:hlinkClick r:id="" action="ppaction://media"/>
            <a:extLst>
              <a:ext uri="{FF2B5EF4-FFF2-40B4-BE49-F238E27FC236}">
                <a16:creationId xmlns:a16="http://schemas.microsoft.com/office/drawing/2014/main" id="{36767289-A704-4EAF-B415-FEE7B3D4CBE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668317" y="533073"/>
            <a:ext cx="487363" cy="487363"/>
          </a:xfrm>
          <a:prstGeom prst="rect">
            <a:avLst/>
          </a:prstGeom>
        </p:spPr>
      </p:pic>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9AC3A4-D240-413D-8291-67A893A8E72C}"/>
              </a:ext>
            </a:extLst>
          </p:cNvPr>
          <p:cNvPicPr>
            <a:picLocks noChangeAspect="1"/>
          </p:cNvPicPr>
          <p:nvPr/>
        </p:nvPicPr>
        <p:blipFill rotWithShape="1">
          <a:blip r:embed="rId6">
            <a:alphaModFix amt="35000"/>
          </a:blip>
          <a:srcRect t="14293" b="10707"/>
          <a:stretch/>
        </p:blipFill>
        <p:spPr>
          <a:xfrm>
            <a:off x="20" y="10"/>
            <a:ext cx="12191980" cy="6857990"/>
          </a:xfrm>
          <a:prstGeom prst="rect">
            <a:avLst/>
          </a:prstGeom>
        </p:spPr>
      </p:pic>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AU"/>
              <a:t>Goals of the Project </a:t>
            </a:r>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1096089-2E51-45BB-804E-ED0AF5C8BD31}"/>
              </a:ext>
            </a:extLst>
          </p:cNvPr>
          <p:cNvSpPr>
            <a:spLocks noGrp="1"/>
          </p:cNvSpPr>
          <p:nvPr>
            <p:ph idx="1"/>
          </p:nvPr>
        </p:nvSpPr>
        <p:spPr>
          <a:xfrm>
            <a:off x="1097280" y="2108201"/>
            <a:ext cx="10058400" cy="3760891"/>
          </a:xfrm>
        </p:spPr>
        <p:txBody>
          <a:bodyPr>
            <a:normAutofit/>
          </a:bodyPr>
          <a:lstStyle/>
          <a:p>
            <a:r>
              <a:rPr lang="en-AU" dirty="0"/>
              <a:t>To predict the activity of the user based on the accelerometer readings supplied. The data consists of readings from 15 different people and has different activities involved with each of them. The activities to predict are :</a:t>
            </a:r>
          </a:p>
          <a:p>
            <a:pPr lvl="1"/>
            <a:r>
              <a:rPr lang="en-US" dirty="0"/>
              <a:t>Working at Computer       </a:t>
            </a:r>
          </a:p>
          <a:p>
            <a:pPr lvl="1"/>
            <a:r>
              <a:rPr lang="en-US" dirty="0"/>
              <a:t>Standing Up, Walking and Going up\downstairs       </a:t>
            </a:r>
          </a:p>
          <a:p>
            <a:pPr lvl="1"/>
            <a:r>
              <a:rPr lang="en-US" dirty="0"/>
              <a:t>Standing       </a:t>
            </a:r>
          </a:p>
          <a:p>
            <a:pPr lvl="1"/>
            <a:r>
              <a:rPr lang="en-US" dirty="0"/>
              <a:t>Walking       </a:t>
            </a:r>
          </a:p>
          <a:p>
            <a:pPr lvl="1"/>
            <a:r>
              <a:rPr lang="en-US" dirty="0"/>
              <a:t>Going Up\Downstairs       </a:t>
            </a:r>
          </a:p>
          <a:p>
            <a:pPr lvl="1"/>
            <a:r>
              <a:rPr lang="en-US" dirty="0"/>
              <a:t>Walking and Talking with Someone       </a:t>
            </a:r>
          </a:p>
          <a:p>
            <a:pPr lvl="1"/>
            <a:r>
              <a:rPr lang="en-US" dirty="0"/>
              <a:t>Talking while Standing</a:t>
            </a:r>
            <a:r>
              <a:rPr lang="en-AU" dirty="0"/>
              <a:t>  </a:t>
            </a:r>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Recorded Sound">
            <a:hlinkClick r:id="" action="ppaction://media"/>
            <a:extLst>
              <a:ext uri="{FF2B5EF4-FFF2-40B4-BE49-F238E27FC236}">
                <a16:creationId xmlns:a16="http://schemas.microsoft.com/office/drawing/2014/main" id="{5326BD26-CA42-42C6-B228-9F89791046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73899" y="23257"/>
            <a:ext cx="487363" cy="487363"/>
          </a:xfrm>
          <a:prstGeom prst="rect">
            <a:avLst/>
          </a:prstGeom>
        </p:spPr>
      </p:pic>
    </p:spTree>
    <p:extLst>
      <p:ext uri="{BB962C8B-B14F-4D97-AF65-F5344CB8AC3E}">
        <p14:creationId xmlns:p14="http://schemas.microsoft.com/office/powerpoint/2010/main" val="2655225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70AB6-65E1-49E7-9770-F6305B4D0260}"/>
              </a:ext>
            </a:extLst>
          </p:cNvPr>
          <p:cNvSpPr>
            <a:spLocks noGrp="1"/>
          </p:cNvSpPr>
          <p:nvPr>
            <p:ph type="title"/>
          </p:nvPr>
        </p:nvSpPr>
        <p:spPr>
          <a:xfrm>
            <a:off x="949047" y="643466"/>
            <a:ext cx="2771273" cy="5470463"/>
          </a:xfrm>
        </p:spPr>
        <p:txBody>
          <a:bodyPr anchor="ctr">
            <a:normAutofit/>
          </a:bodyPr>
          <a:lstStyle/>
          <a:p>
            <a:r>
              <a:rPr lang="en-AU" sz="3600"/>
              <a:t>Data Preparation Steps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D8739F-7FF5-4218-B7E2-273004DF7F34}"/>
              </a:ext>
            </a:extLst>
          </p:cNvPr>
          <p:cNvSpPr>
            <a:spLocks noGrp="1"/>
          </p:cNvSpPr>
          <p:nvPr>
            <p:ph idx="1"/>
          </p:nvPr>
        </p:nvSpPr>
        <p:spPr>
          <a:xfrm>
            <a:off x="4428565" y="643466"/>
            <a:ext cx="6818427" cy="5470462"/>
          </a:xfrm>
        </p:spPr>
        <p:txBody>
          <a:bodyPr anchor="ctr">
            <a:normAutofit/>
          </a:bodyPr>
          <a:lstStyle/>
          <a:p>
            <a:pPr lvl="1">
              <a:buFont typeface="Arial" panose="020B0604020202020204" pitchFamily="34" charset="0"/>
              <a:buChar char="•"/>
            </a:pPr>
            <a:r>
              <a:rPr lang="en-AU" dirty="0"/>
              <a:t>15 Datasets are taken, and are imported in different names. These were then given a column heading as none of them had one. </a:t>
            </a:r>
          </a:p>
          <a:p>
            <a:pPr lvl="1">
              <a:buFont typeface="Arial" panose="020B0604020202020204" pitchFamily="34" charset="0"/>
              <a:buChar char="•"/>
            </a:pPr>
            <a:r>
              <a:rPr lang="en-AU" dirty="0"/>
              <a:t>A new column was added in each of them called person. These had the person number. </a:t>
            </a:r>
          </a:p>
          <a:p>
            <a:pPr lvl="1">
              <a:buFont typeface="Arial" panose="020B0604020202020204" pitchFamily="34" charset="0"/>
              <a:buChar char="•"/>
            </a:pPr>
            <a:r>
              <a:rPr lang="en-AU" dirty="0"/>
              <a:t>These 15 datasets were concatenated into one single data frame. </a:t>
            </a:r>
          </a:p>
          <a:p>
            <a:pPr lvl="1">
              <a:buFont typeface="Arial" panose="020B0604020202020204" pitchFamily="34" charset="0"/>
              <a:buChar char="•"/>
            </a:pPr>
            <a:r>
              <a:rPr lang="en-AU" dirty="0"/>
              <a:t>A random sample of 100,000 was taken from the dataset of 1,926,896 rows. </a:t>
            </a:r>
          </a:p>
          <a:p>
            <a:pPr lvl="1">
              <a:buFont typeface="Arial" panose="020B0604020202020204" pitchFamily="34" charset="0"/>
              <a:buChar char="•"/>
            </a:pPr>
            <a:r>
              <a:rPr lang="en-AU" dirty="0"/>
              <a:t>This dataset did not have any null values but there was a label with a value of zero in it which was removed. </a:t>
            </a:r>
          </a:p>
        </p:txBody>
      </p:sp>
      <p:pic>
        <p:nvPicPr>
          <p:cNvPr id="4" name="Recorded Sound">
            <a:hlinkClick r:id="" action="ppaction://media"/>
            <a:extLst>
              <a:ext uri="{FF2B5EF4-FFF2-40B4-BE49-F238E27FC236}">
                <a16:creationId xmlns:a16="http://schemas.microsoft.com/office/drawing/2014/main" id="{D104BFE5-AA68-4274-9DAC-B28B5E4BBB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32196" y="370286"/>
            <a:ext cx="487363" cy="487363"/>
          </a:xfrm>
          <a:prstGeom prst="rect">
            <a:avLst/>
          </a:prstGeom>
        </p:spPr>
      </p:pic>
    </p:spTree>
    <p:extLst>
      <p:ext uri="{BB962C8B-B14F-4D97-AF65-F5344CB8AC3E}">
        <p14:creationId xmlns:p14="http://schemas.microsoft.com/office/powerpoint/2010/main" val="3750876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1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417E21-2CF3-44F8-A872-E3D9CF29E33B}"/>
              </a:ext>
            </a:extLst>
          </p:cNvPr>
          <p:cNvPicPr>
            <a:picLocks noChangeAspect="1"/>
          </p:cNvPicPr>
          <p:nvPr/>
        </p:nvPicPr>
        <p:blipFill rotWithShape="1">
          <a:blip r:embed="rId4">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2E1F5C9-6B40-4E79-8F7B-F5827E3CD4B6}"/>
              </a:ext>
            </a:extLst>
          </p:cNvPr>
          <p:cNvSpPr>
            <a:spLocks noGrp="1"/>
          </p:cNvSpPr>
          <p:nvPr>
            <p:ph type="title"/>
          </p:nvPr>
        </p:nvSpPr>
        <p:spPr>
          <a:xfrm>
            <a:off x="1097280" y="286603"/>
            <a:ext cx="10058400" cy="1450757"/>
          </a:xfrm>
        </p:spPr>
        <p:txBody>
          <a:bodyPr>
            <a:normAutofit/>
          </a:bodyPr>
          <a:lstStyle/>
          <a:p>
            <a:r>
              <a:rPr lang="en-AU" dirty="0"/>
              <a:t> Hypothesis </a:t>
            </a:r>
          </a:p>
        </p:txBody>
      </p:sp>
      <p:cxnSp>
        <p:nvCxnSpPr>
          <p:cNvPr id="11"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368BFF-6DC7-467F-B6F2-D4B614CF84FE}"/>
              </a:ext>
            </a:extLst>
          </p:cNvPr>
          <p:cNvSpPr>
            <a:spLocks noGrp="1"/>
          </p:cNvSpPr>
          <p:nvPr>
            <p:ph idx="1"/>
          </p:nvPr>
        </p:nvSpPr>
        <p:spPr>
          <a:xfrm>
            <a:off x="1076960" y="2101941"/>
            <a:ext cx="10058400" cy="3760891"/>
          </a:xfrm>
        </p:spPr>
        <p:txBody>
          <a:bodyPr>
            <a:normAutofit/>
          </a:bodyPr>
          <a:lstStyle/>
          <a:p>
            <a:r>
              <a:rPr lang="en-AU" b="1" dirty="0">
                <a:solidFill>
                  <a:schemeClr val="accent5"/>
                </a:solidFill>
              </a:rPr>
              <a:t>Null Hypothesis </a:t>
            </a:r>
            <a:r>
              <a:rPr lang="en-AU" dirty="0"/>
              <a:t>: Each of the accelerations in the data is interdependent with the label.</a:t>
            </a:r>
          </a:p>
          <a:p>
            <a:r>
              <a:rPr lang="en-AU" dirty="0"/>
              <a:t>For example:  </a:t>
            </a:r>
          </a:p>
          <a:p>
            <a:pPr>
              <a:buFont typeface="Arial" panose="020B0604020202020204" pitchFamily="34" charset="0"/>
              <a:buChar char="•"/>
            </a:pPr>
            <a:r>
              <a:rPr lang="en-AU" dirty="0"/>
              <a:t> x axis, y axis acceleration is dependent on forward and backward movement like walking and climbing stairs </a:t>
            </a:r>
          </a:p>
          <a:p>
            <a:pPr>
              <a:buFont typeface="Arial" panose="020B0604020202020204" pitchFamily="34" charset="0"/>
              <a:buChar char="•"/>
            </a:pPr>
            <a:r>
              <a:rPr lang="en-AU" dirty="0"/>
              <a:t> z axis acceleration is dependent on upward movement like climbing up the stairs, standing up. </a:t>
            </a:r>
          </a:p>
          <a:p>
            <a:pPr marL="0" indent="0">
              <a:buNone/>
            </a:pPr>
            <a:r>
              <a:rPr lang="en-AU" b="1" dirty="0">
                <a:solidFill>
                  <a:schemeClr val="accent5"/>
                </a:solidFill>
              </a:rPr>
              <a:t>Alternate Hypothesis </a:t>
            </a:r>
            <a:r>
              <a:rPr lang="en-AU" dirty="0"/>
              <a:t>: The accelerations are not dependent on the label.</a:t>
            </a: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Recorded Sound">
            <a:hlinkClick r:id="" action="ppaction://media"/>
            <a:extLst>
              <a:ext uri="{FF2B5EF4-FFF2-40B4-BE49-F238E27FC236}">
                <a16:creationId xmlns:a16="http://schemas.microsoft.com/office/drawing/2014/main" id="{1A64DB0A-F026-4D8B-B2D8-B0C72DF301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1999" y="258479"/>
            <a:ext cx="487363" cy="487363"/>
          </a:xfrm>
          <a:prstGeom prst="rect">
            <a:avLst/>
          </a:prstGeom>
        </p:spPr>
      </p:pic>
    </p:spTree>
    <p:extLst>
      <p:ext uri="{BB962C8B-B14F-4D97-AF65-F5344CB8AC3E}">
        <p14:creationId xmlns:p14="http://schemas.microsoft.com/office/powerpoint/2010/main" val="28286643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EDC1-B3D9-4BF7-8E69-0E93667A1AA6}"/>
              </a:ext>
            </a:extLst>
          </p:cNvPr>
          <p:cNvSpPr>
            <a:spLocks noGrp="1"/>
          </p:cNvSpPr>
          <p:nvPr>
            <p:ph type="title"/>
          </p:nvPr>
        </p:nvSpPr>
        <p:spPr/>
        <p:txBody>
          <a:bodyPr/>
          <a:lstStyle/>
          <a:p>
            <a:r>
              <a:rPr lang="en-AU" dirty="0">
                <a:solidFill>
                  <a:srgbClr val="7030A0"/>
                </a:solidFill>
              </a:rPr>
              <a:t>Hypothesis - Continued</a:t>
            </a:r>
          </a:p>
        </p:txBody>
      </p:sp>
      <p:pic>
        <p:nvPicPr>
          <p:cNvPr id="4" name="Content Placeholder 3">
            <a:extLst>
              <a:ext uri="{FF2B5EF4-FFF2-40B4-BE49-F238E27FC236}">
                <a16:creationId xmlns:a16="http://schemas.microsoft.com/office/drawing/2014/main" id="{085B14AE-3870-4860-8D4D-D35E226BFD18}"/>
              </a:ext>
            </a:extLst>
          </p:cNvPr>
          <p:cNvPicPr>
            <a:picLocks noGrp="1" noChangeAspect="1"/>
          </p:cNvPicPr>
          <p:nvPr>
            <p:ph idx="1"/>
          </p:nvPr>
        </p:nvPicPr>
        <p:blipFill>
          <a:blip r:embed="rId4"/>
          <a:stretch>
            <a:fillRect/>
          </a:stretch>
        </p:blipFill>
        <p:spPr>
          <a:xfrm>
            <a:off x="3596051" y="2326161"/>
            <a:ext cx="352181" cy="1299475"/>
          </a:xfrm>
          <a:prstGeom prst="rect">
            <a:avLst/>
          </a:prstGeom>
        </p:spPr>
      </p:pic>
      <p:pic>
        <p:nvPicPr>
          <p:cNvPr id="5" name="Picture 4">
            <a:extLst>
              <a:ext uri="{FF2B5EF4-FFF2-40B4-BE49-F238E27FC236}">
                <a16:creationId xmlns:a16="http://schemas.microsoft.com/office/drawing/2014/main" id="{CDD4DB28-CC5A-4A57-A32E-6F4F02FB270D}"/>
              </a:ext>
            </a:extLst>
          </p:cNvPr>
          <p:cNvPicPr>
            <a:picLocks noChangeAspect="1"/>
          </p:cNvPicPr>
          <p:nvPr/>
        </p:nvPicPr>
        <p:blipFill>
          <a:blip r:embed="rId5"/>
          <a:stretch>
            <a:fillRect/>
          </a:stretch>
        </p:blipFill>
        <p:spPr>
          <a:xfrm>
            <a:off x="3950810" y="2326161"/>
            <a:ext cx="1524000" cy="1357313"/>
          </a:xfrm>
          <a:prstGeom prst="rect">
            <a:avLst/>
          </a:prstGeom>
        </p:spPr>
      </p:pic>
      <p:pic>
        <p:nvPicPr>
          <p:cNvPr id="6" name="Picture 5">
            <a:extLst>
              <a:ext uri="{FF2B5EF4-FFF2-40B4-BE49-F238E27FC236}">
                <a16:creationId xmlns:a16="http://schemas.microsoft.com/office/drawing/2014/main" id="{ED7EA026-C90B-497B-865E-3E8786A63FB6}"/>
              </a:ext>
            </a:extLst>
          </p:cNvPr>
          <p:cNvPicPr>
            <a:picLocks noChangeAspect="1"/>
          </p:cNvPicPr>
          <p:nvPr/>
        </p:nvPicPr>
        <p:blipFill>
          <a:blip r:embed="rId6"/>
          <a:stretch>
            <a:fillRect/>
          </a:stretch>
        </p:blipFill>
        <p:spPr>
          <a:xfrm>
            <a:off x="3960334" y="3625636"/>
            <a:ext cx="1514476" cy="266700"/>
          </a:xfrm>
          <a:prstGeom prst="rect">
            <a:avLst/>
          </a:prstGeom>
        </p:spPr>
      </p:pic>
      <p:pic>
        <p:nvPicPr>
          <p:cNvPr id="7" name="Picture 6">
            <a:extLst>
              <a:ext uri="{FF2B5EF4-FFF2-40B4-BE49-F238E27FC236}">
                <a16:creationId xmlns:a16="http://schemas.microsoft.com/office/drawing/2014/main" id="{C35C568F-5587-4A9C-ABA5-FE15F944ECB2}"/>
              </a:ext>
            </a:extLst>
          </p:cNvPr>
          <p:cNvPicPr>
            <a:picLocks noChangeAspect="1"/>
          </p:cNvPicPr>
          <p:nvPr/>
        </p:nvPicPr>
        <p:blipFill rotWithShape="1">
          <a:blip r:embed="rId7"/>
          <a:srcRect l="70" t="1600"/>
          <a:stretch/>
        </p:blipFill>
        <p:spPr>
          <a:xfrm>
            <a:off x="6194650" y="2326161"/>
            <a:ext cx="352180" cy="1352549"/>
          </a:xfrm>
          <a:prstGeom prst="rect">
            <a:avLst/>
          </a:prstGeom>
        </p:spPr>
      </p:pic>
      <p:pic>
        <p:nvPicPr>
          <p:cNvPr id="8" name="Picture 7">
            <a:extLst>
              <a:ext uri="{FF2B5EF4-FFF2-40B4-BE49-F238E27FC236}">
                <a16:creationId xmlns:a16="http://schemas.microsoft.com/office/drawing/2014/main" id="{02A180C0-72A4-491C-BF81-E677EDC06951}"/>
              </a:ext>
            </a:extLst>
          </p:cNvPr>
          <p:cNvPicPr>
            <a:picLocks noChangeAspect="1"/>
          </p:cNvPicPr>
          <p:nvPr/>
        </p:nvPicPr>
        <p:blipFill>
          <a:blip r:embed="rId8"/>
          <a:stretch>
            <a:fillRect/>
          </a:stretch>
        </p:blipFill>
        <p:spPr>
          <a:xfrm>
            <a:off x="6546830" y="2326162"/>
            <a:ext cx="1514475" cy="1352550"/>
          </a:xfrm>
          <a:prstGeom prst="rect">
            <a:avLst/>
          </a:prstGeom>
        </p:spPr>
      </p:pic>
      <p:pic>
        <p:nvPicPr>
          <p:cNvPr id="9" name="Picture 8">
            <a:extLst>
              <a:ext uri="{FF2B5EF4-FFF2-40B4-BE49-F238E27FC236}">
                <a16:creationId xmlns:a16="http://schemas.microsoft.com/office/drawing/2014/main" id="{0F6F5986-E642-47E4-AA4C-AC6CD9DFB607}"/>
              </a:ext>
            </a:extLst>
          </p:cNvPr>
          <p:cNvPicPr>
            <a:picLocks noChangeAspect="1"/>
          </p:cNvPicPr>
          <p:nvPr/>
        </p:nvPicPr>
        <p:blipFill>
          <a:blip r:embed="rId6"/>
          <a:stretch>
            <a:fillRect/>
          </a:stretch>
        </p:blipFill>
        <p:spPr>
          <a:xfrm>
            <a:off x="6546830" y="3669187"/>
            <a:ext cx="1514475" cy="266700"/>
          </a:xfrm>
          <a:prstGeom prst="rect">
            <a:avLst/>
          </a:prstGeom>
        </p:spPr>
      </p:pic>
      <p:pic>
        <p:nvPicPr>
          <p:cNvPr id="10" name="Picture 9">
            <a:extLst>
              <a:ext uri="{FF2B5EF4-FFF2-40B4-BE49-F238E27FC236}">
                <a16:creationId xmlns:a16="http://schemas.microsoft.com/office/drawing/2014/main" id="{E390C3D4-1828-4BF1-86A1-C9245B71FFFC}"/>
              </a:ext>
            </a:extLst>
          </p:cNvPr>
          <p:cNvPicPr>
            <a:picLocks noChangeAspect="1"/>
          </p:cNvPicPr>
          <p:nvPr/>
        </p:nvPicPr>
        <p:blipFill>
          <a:blip r:embed="rId9"/>
          <a:stretch>
            <a:fillRect/>
          </a:stretch>
        </p:blipFill>
        <p:spPr>
          <a:xfrm>
            <a:off x="8700170" y="2326161"/>
            <a:ext cx="352180" cy="1343026"/>
          </a:xfrm>
          <a:prstGeom prst="rect">
            <a:avLst/>
          </a:prstGeom>
        </p:spPr>
      </p:pic>
      <p:pic>
        <p:nvPicPr>
          <p:cNvPr id="11" name="Picture 10">
            <a:extLst>
              <a:ext uri="{FF2B5EF4-FFF2-40B4-BE49-F238E27FC236}">
                <a16:creationId xmlns:a16="http://schemas.microsoft.com/office/drawing/2014/main" id="{64542D9C-0BA0-4AD6-81CE-097E7292DE1B}"/>
              </a:ext>
            </a:extLst>
          </p:cNvPr>
          <p:cNvPicPr>
            <a:picLocks noChangeAspect="1"/>
          </p:cNvPicPr>
          <p:nvPr/>
        </p:nvPicPr>
        <p:blipFill>
          <a:blip r:embed="rId10"/>
          <a:stretch>
            <a:fillRect/>
          </a:stretch>
        </p:blipFill>
        <p:spPr>
          <a:xfrm>
            <a:off x="9020127" y="2326162"/>
            <a:ext cx="1546697" cy="1352548"/>
          </a:xfrm>
          <a:prstGeom prst="rect">
            <a:avLst/>
          </a:prstGeom>
        </p:spPr>
      </p:pic>
      <p:pic>
        <p:nvPicPr>
          <p:cNvPr id="12" name="Picture 11">
            <a:extLst>
              <a:ext uri="{FF2B5EF4-FFF2-40B4-BE49-F238E27FC236}">
                <a16:creationId xmlns:a16="http://schemas.microsoft.com/office/drawing/2014/main" id="{969D2C9B-7F75-4851-A972-93877DA64ADF}"/>
              </a:ext>
            </a:extLst>
          </p:cNvPr>
          <p:cNvPicPr>
            <a:picLocks noChangeAspect="1"/>
          </p:cNvPicPr>
          <p:nvPr/>
        </p:nvPicPr>
        <p:blipFill>
          <a:blip r:embed="rId6"/>
          <a:stretch>
            <a:fillRect/>
          </a:stretch>
        </p:blipFill>
        <p:spPr>
          <a:xfrm>
            <a:off x="9052350" y="3678711"/>
            <a:ext cx="1514474" cy="266700"/>
          </a:xfrm>
          <a:prstGeom prst="rect">
            <a:avLst/>
          </a:prstGeom>
        </p:spPr>
      </p:pic>
      <p:sp>
        <p:nvSpPr>
          <p:cNvPr id="14" name="TextBox 13">
            <a:extLst>
              <a:ext uri="{FF2B5EF4-FFF2-40B4-BE49-F238E27FC236}">
                <a16:creationId xmlns:a16="http://schemas.microsoft.com/office/drawing/2014/main" id="{64F9D923-3746-4BD7-8643-C7E0A801E5EF}"/>
              </a:ext>
            </a:extLst>
          </p:cNvPr>
          <p:cNvSpPr txBox="1"/>
          <p:nvPr/>
        </p:nvSpPr>
        <p:spPr>
          <a:xfrm>
            <a:off x="1338607" y="4590853"/>
            <a:ext cx="5854046" cy="1815882"/>
          </a:xfrm>
          <a:prstGeom prst="rect">
            <a:avLst/>
          </a:prstGeom>
          <a:noFill/>
        </p:spPr>
        <p:txBody>
          <a:bodyPr wrap="square" rtlCol="0">
            <a:spAutoFit/>
          </a:bodyPr>
          <a:lstStyle/>
          <a:p>
            <a:pPr lvl="1"/>
            <a:r>
              <a:rPr lang="en-AU" sz="1600" dirty="0">
                <a:solidFill>
                  <a:schemeClr val="accent4">
                    <a:lumMod val="20000"/>
                    <a:lumOff val="80000"/>
                  </a:schemeClr>
                </a:solidFill>
              </a:rPr>
              <a:t>Red – Working at the computer</a:t>
            </a:r>
          </a:p>
          <a:p>
            <a:pPr lvl="1"/>
            <a:r>
              <a:rPr lang="en-AU" sz="1600" dirty="0">
                <a:solidFill>
                  <a:schemeClr val="accent4">
                    <a:lumMod val="20000"/>
                    <a:lumOff val="80000"/>
                  </a:schemeClr>
                </a:solidFill>
              </a:rPr>
              <a:t>Green – Standing up, walking and Going up/down the stairs</a:t>
            </a:r>
          </a:p>
          <a:p>
            <a:pPr lvl="1"/>
            <a:r>
              <a:rPr lang="en-AU" sz="1600" dirty="0">
                <a:solidFill>
                  <a:schemeClr val="accent4">
                    <a:lumMod val="20000"/>
                    <a:lumOff val="80000"/>
                  </a:schemeClr>
                </a:solidFill>
              </a:rPr>
              <a:t>Blue – Standing </a:t>
            </a:r>
          </a:p>
          <a:p>
            <a:pPr lvl="1"/>
            <a:r>
              <a:rPr lang="en-AU" sz="1600" dirty="0">
                <a:solidFill>
                  <a:schemeClr val="accent4">
                    <a:lumMod val="20000"/>
                    <a:lumOff val="80000"/>
                  </a:schemeClr>
                </a:solidFill>
              </a:rPr>
              <a:t>Orange – Walking </a:t>
            </a:r>
          </a:p>
          <a:p>
            <a:pPr lvl="1"/>
            <a:r>
              <a:rPr lang="en-AU" sz="1600" dirty="0">
                <a:solidFill>
                  <a:schemeClr val="accent4">
                    <a:lumMod val="20000"/>
                    <a:lumOff val="80000"/>
                  </a:schemeClr>
                </a:solidFill>
              </a:rPr>
              <a:t>Yellow – Going up/Down the stairs</a:t>
            </a:r>
          </a:p>
          <a:p>
            <a:pPr lvl="1"/>
            <a:r>
              <a:rPr lang="en-AU" sz="1600" dirty="0">
                <a:solidFill>
                  <a:schemeClr val="accent4">
                    <a:lumMod val="20000"/>
                    <a:lumOff val="80000"/>
                  </a:schemeClr>
                </a:solidFill>
              </a:rPr>
              <a:t>Cyan – Walking and talking to someone </a:t>
            </a:r>
          </a:p>
          <a:p>
            <a:pPr lvl="1"/>
            <a:r>
              <a:rPr lang="en-AU" sz="1600" dirty="0">
                <a:solidFill>
                  <a:schemeClr val="accent4">
                    <a:lumMod val="20000"/>
                    <a:lumOff val="80000"/>
                  </a:schemeClr>
                </a:solidFill>
              </a:rPr>
              <a:t>Magenta – Talking while standing </a:t>
            </a:r>
          </a:p>
        </p:txBody>
      </p:sp>
      <p:sp>
        <p:nvSpPr>
          <p:cNvPr id="15" name="TextBox 14">
            <a:extLst>
              <a:ext uri="{FF2B5EF4-FFF2-40B4-BE49-F238E27FC236}">
                <a16:creationId xmlns:a16="http://schemas.microsoft.com/office/drawing/2014/main" id="{1454E834-B3DA-4F71-B073-4875E220291A}"/>
              </a:ext>
            </a:extLst>
          </p:cNvPr>
          <p:cNvSpPr txBox="1"/>
          <p:nvPr/>
        </p:nvSpPr>
        <p:spPr>
          <a:xfrm>
            <a:off x="8399282" y="5279010"/>
            <a:ext cx="2996205" cy="369332"/>
          </a:xfrm>
          <a:prstGeom prst="rect">
            <a:avLst/>
          </a:prstGeom>
          <a:noFill/>
        </p:spPr>
        <p:txBody>
          <a:bodyPr wrap="none" rtlCol="0">
            <a:spAutoFit/>
          </a:bodyPr>
          <a:lstStyle/>
          <a:p>
            <a:r>
              <a:rPr lang="en-AU" dirty="0">
                <a:solidFill>
                  <a:schemeClr val="accent5"/>
                </a:solidFill>
                <a:highlight>
                  <a:srgbClr val="0000FF"/>
                </a:highlight>
              </a:rPr>
              <a:t>Alternate Hypothesis rejected!</a:t>
            </a:r>
          </a:p>
        </p:txBody>
      </p:sp>
      <p:pic>
        <p:nvPicPr>
          <p:cNvPr id="16" name="Recorded Sound">
            <a:hlinkClick r:id="" action="ppaction://media"/>
            <a:extLst>
              <a:ext uri="{FF2B5EF4-FFF2-40B4-BE49-F238E27FC236}">
                <a16:creationId xmlns:a16="http://schemas.microsoft.com/office/drawing/2014/main" id="{8D1C489E-69D2-4E63-B403-1EA19692574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04047" y="283351"/>
            <a:ext cx="487363" cy="487363"/>
          </a:xfrm>
          <a:prstGeom prst="rect">
            <a:avLst/>
          </a:prstGeom>
        </p:spPr>
      </p:pic>
    </p:spTree>
    <p:extLst>
      <p:ext uri="{BB962C8B-B14F-4D97-AF65-F5344CB8AC3E}">
        <p14:creationId xmlns:p14="http://schemas.microsoft.com/office/powerpoint/2010/main" val="5384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6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F99AAE-C912-45CF-998E-F7A1EF6F2D09}"/>
              </a:ext>
            </a:extLst>
          </p:cNvPr>
          <p:cNvSpPr>
            <a:spLocks noGrp="1"/>
          </p:cNvSpPr>
          <p:nvPr>
            <p:ph type="title"/>
          </p:nvPr>
        </p:nvSpPr>
        <p:spPr>
          <a:xfrm>
            <a:off x="643467" y="516835"/>
            <a:ext cx="3448259" cy="1666501"/>
          </a:xfrm>
        </p:spPr>
        <p:txBody>
          <a:bodyPr>
            <a:normAutofit/>
          </a:bodyPr>
          <a:lstStyle/>
          <a:p>
            <a:r>
              <a:rPr lang="en-AU" sz="4000">
                <a:solidFill>
                  <a:srgbClr val="FFFFFF"/>
                </a:solidFill>
              </a:rPr>
              <a:t>Steps taken for Modelling</a:t>
            </a:r>
          </a:p>
        </p:txBody>
      </p:sp>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D87F93-E2EA-4F98-BEEB-5478335B6C87}"/>
              </a:ext>
            </a:extLst>
          </p:cNvPr>
          <p:cNvSpPr>
            <a:spLocks noGrp="1"/>
          </p:cNvSpPr>
          <p:nvPr>
            <p:ph idx="1"/>
          </p:nvPr>
        </p:nvSpPr>
        <p:spPr>
          <a:xfrm>
            <a:off x="643467" y="2546224"/>
            <a:ext cx="3448259" cy="3342747"/>
          </a:xfrm>
        </p:spPr>
        <p:txBody>
          <a:bodyPr>
            <a:normAutofit/>
          </a:bodyPr>
          <a:lstStyle/>
          <a:p>
            <a:pPr>
              <a:lnSpc>
                <a:spcPct val="100000"/>
              </a:lnSpc>
              <a:buFont typeface="Arial" panose="020B0604020202020204" pitchFamily="34" charset="0"/>
              <a:buChar char="•"/>
            </a:pPr>
            <a:r>
              <a:rPr lang="en-AU" sz="1700" dirty="0">
                <a:solidFill>
                  <a:srgbClr val="FFFFFF"/>
                </a:solidFill>
              </a:rPr>
              <a:t> Data Preparation</a:t>
            </a:r>
          </a:p>
          <a:p>
            <a:pPr>
              <a:lnSpc>
                <a:spcPct val="100000"/>
              </a:lnSpc>
              <a:buFont typeface="Arial" panose="020B0604020202020204" pitchFamily="34" charset="0"/>
              <a:buChar char="•"/>
            </a:pPr>
            <a:r>
              <a:rPr lang="en-AU" sz="1700" dirty="0">
                <a:solidFill>
                  <a:srgbClr val="FFFFFF"/>
                </a:solidFill>
              </a:rPr>
              <a:t> Fitting a classifier : KNN had better scores compared to Decision Tree</a:t>
            </a:r>
          </a:p>
          <a:p>
            <a:pPr>
              <a:lnSpc>
                <a:spcPct val="100000"/>
              </a:lnSpc>
              <a:buFont typeface="Arial" panose="020B0604020202020204" pitchFamily="34" charset="0"/>
              <a:buChar char="•"/>
            </a:pPr>
            <a:r>
              <a:rPr lang="en-AU" sz="1700" dirty="0">
                <a:solidFill>
                  <a:srgbClr val="FFFFFF"/>
                </a:solidFill>
              </a:rPr>
              <a:t> Hyper Parameter Tuning : Results for both of them improved considerably but KNN had better results</a:t>
            </a:r>
          </a:p>
          <a:p>
            <a:pPr>
              <a:lnSpc>
                <a:spcPct val="100000"/>
              </a:lnSpc>
              <a:buFont typeface="Arial" panose="020B0604020202020204" pitchFamily="34" charset="0"/>
              <a:buChar char="•"/>
            </a:pPr>
            <a:r>
              <a:rPr lang="en-AU" sz="1700" dirty="0">
                <a:solidFill>
                  <a:srgbClr val="FFFFFF"/>
                </a:solidFill>
              </a:rPr>
              <a:t> Accuracy score was found to be 75.6 % after tuning and the best parameters were n neighbours is 20 and p value is 2.</a:t>
            </a:r>
          </a:p>
        </p:txBody>
      </p:sp>
      <p:pic>
        <p:nvPicPr>
          <p:cNvPr id="6" name="Picture 5">
            <a:extLst>
              <a:ext uri="{FF2B5EF4-FFF2-40B4-BE49-F238E27FC236}">
                <a16:creationId xmlns:a16="http://schemas.microsoft.com/office/drawing/2014/main" id="{C8EC134C-D9D7-46FC-8ABC-E8322956A202}"/>
              </a:ext>
            </a:extLst>
          </p:cNvPr>
          <p:cNvPicPr>
            <a:picLocks noChangeAspect="1"/>
          </p:cNvPicPr>
          <p:nvPr/>
        </p:nvPicPr>
        <p:blipFill rotWithShape="1">
          <a:blip r:embed="rId4"/>
          <a:srcRect l="1741" r="23245" b="1"/>
          <a:stretch/>
        </p:blipFill>
        <p:spPr>
          <a:xfrm>
            <a:off x="4654296" y="10"/>
            <a:ext cx="7537703" cy="6857990"/>
          </a:xfrm>
          <a:prstGeom prst="rect">
            <a:avLst/>
          </a:prstGeom>
        </p:spPr>
      </p:pic>
      <p:pic>
        <p:nvPicPr>
          <p:cNvPr id="4" name="Recorded Sound">
            <a:hlinkClick r:id="" action="ppaction://media"/>
            <a:extLst>
              <a:ext uri="{FF2B5EF4-FFF2-40B4-BE49-F238E27FC236}">
                <a16:creationId xmlns:a16="http://schemas.microsoft.com/office/drawing/2014/main" id="{A8942F7A-91C6-4765-906E-903A72DE0D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4067" y="0"/>
            <a:ext cx="487363" cy="487363"/>
          </a:xfrm>
          <a:prstGeom prst="rect">
            <a:avLst/>
          </a:prstGeom>
        </p:spPr>
      </p:pic>
    </p:spTree>
    <p:extLst>
      <p:ext uri="{BB962C8B-B14F-4D97-AF65-F5344CB8AC3E}">
        <p14:creationId xmlns:p14="http://schemas.microsoft.com/office/powerpoint/2010/main" val="26390815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C0F3-6143-4DA1-8167-14A80AAA394F}"/>
              </a:ext>
            </a:extLst>
          </p:cNvPr>
          <p:cNvSpPr>
            <a:spLocks noGrp="1"/>
          </p:cNvSpPr>
          <p:nvPr>
            <p:ph type="title"/>
          </p:nvPr>
        </p:nvSpPr>
        <p:spPr/>
        <p:txBody>
          <a:bodyPr/>
          <a:lstStyle/>
          <a:p>
            <a:r>
              <a:rPr lang="en-AU" dirty="0">
                <a:solidFill>
                  <a:schemeClr val="bg1"/>
                </a:solidFill>
              </a:rPr>
              <a:t>Results and Predictions</a:t>
            </a:r>
          </a:p>
        </p:txBody>
      </p:sp>
      <p:pic>
        <p:nvPicPr>
          <p:cNvPr id="4" name="Content Placeholder 3">
            <a:extLst>
              <a:ext uri="{FF2B5EF4-FFF2-40B4-BE49-F238E27FC236}">
                <a16:creationId xmlns:a16="http://schemas.microsoft.com/office/drawing/2014/main" id="{FF8BC1E6-F10B-4C52-B13A-4470FBEE0375}"/>
              </a:ext>
            </a:extLst>
          </p:cNvPr>
          <p:cNvPicPr>
            <a:picLocks noGrp="1"/>
          </p:cNvPicPr>
          <p:nvPr>
            <p:ph idx="1"/>
          </p:nvPr>
        </p:nvPicPr>
        <p:blipFill>
          <a:blip r:embed="rId5"/>
          <a:stretch>
            <a:fillRect/>
          </a:stretch>
        </p:blipFill>
        <p:spPr>
          <a:xfrm>
            <a:off x="1343189" y="2995486"/>
            <a:ext cx="4191000" cy="2228850"/>
          </a:xfrm>
          <a:prstGeom prst="rect">
            <a:avLst/>
          </a:prstGeom>
        </p:spPr>
      </p:pic>
      <p:pic>
        <p:nvPicPr>
          <p:cNvPr id="5" name="Picture 4">
            <a:extLst>
              <a:ext uri="{FF2B5EF4-FFF2-40B4-BE49-F238E27FC236}">
                <a16:creationId xmlns:a16="http://schemas.microsoft.com/office/drawing/2014/main" id="{82BF3563-AF66-4E58-8C31-212A9BEDFC42}"/>
              </a:ext>
            </a:extLst>
          </p:cNvPr>
          <p:cNvPicPr>
            <a:picLocks noChangeAspect="1"/>
          </p:cNvPicPr>
          <p:nvPr/>
        </p:nvPicPr>
        <p:blipFill>
          <a:blip r:embed="rId6"/>
          <a:stretch>
            <a:fillRect/>
          </a:stretch>
        </p:blipFill>
        <p:spPr>
          <a:xfrm>
            <a:off x="7417237" y="2995486"/>
            <a:ext cx="2952750" cy="2228850"/>
          </a:xfrm>
          <a:prstGeom prst="rect">
            <a:avLst/>
          </a:prstGeom>
        </p:spPr>
      </p:pic>
      <p:sp>
        <p:nvSpPr>
          <p:cNvPr id="6" name="Rectangle 5">
            <a:extLst>
              <a:ext uri="{FF2B5EF4-FFF2-40B4-BE49-F238E27FC236}">
                <a16:creationId xmlns:a16="http://schemas.microsoft.com/office/drawing/2014/main" id="{22B991ED-1F1F-4728-93F7-BE1F37C95BB6}"/>
              </a:ext>
            </a:extLst>
          </p:cNvPr>
          <p:cNvSpPr/>
          <p:nvPr/>
        </p:nvSpPr>
        <p:spPr>
          <a:xfrm>
            <a:off x="7748747" y="2430125"/>
            <a:ext cx="2289729"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highlight>
                  <a:srgbClr val="C0C0C0"/>
                </a:highlight>
              </a:rPr>
              <a:t>Confusion Matrix</a:t>
            </a:r>
          </a:p>
        </p:txBody>
      </p:sp>
      <p:sp>
        <p:nvSpPr>
          <p:cNvPr id="7" name="Rectangle 6">
            <a:extLst>
              <a:ext uri="{FF2B5EF4-FFF2-40B4-BE49-F238E27FC236}">
                <a16:creationId xmlns:a16="http://schemas.microsoft.com/office/drawing/2014/main" id="{DE8E6328-129F-4B88-8FE2-AFA360060CC5}"/>
              </a:ext>
            </a:extLst>
          </p:cNvPr>
          <p:cNvSpPr/>
          <p:nvPr/>
        </p:nvSpPr>
        <p:spPr>
          <a:xfrm>
            <a:off x="2424622" y="2430126"/>
            <a:ext cx="272247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highlight>
                  <a:srgbClr val="C0C0C0"/>
                </a:highlight>
              </a:rPr>
              <a:t>Classification Report</a:t>
            </a:r>
          </a:p>
        </p:txBody>
      </p:sp>
      <p:pic>
        <p:nvPicPr>
          <p:cNvPr id="3" name="Recorded Sound">
            <a:hlinkClick r:id="" action="ppaction://media"/>
            <a:extLst>
              <a:ext uri="{FF2B5EF4-FFF2-40B4-BE49-F238E27FC236}">
                <a16:creationId xmlns:a16="http://schemas.microsoft.com/office/drawing/2014/main" id="{11406CF6-FE84-42D7-B002-0E0CC8819D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55680" y="116860"/>
            <a:ext cx="487363" cy="487363"/>
          </a:xfrm>
          <a:prstGeom prst="rect">
            <a:avLst/>
          </a:prstGeom>
        </p:spPr>
      </p:pic>
    </p:spTree>
    <p:extLst>
      <p:ext uri="{BB962C8B-B14F-4D97-AF65-F5344CB8AC3E}">
        <p14:creationId xmlns:p14="http://schemas.microsoft.com/office/powerpoint/2010/main" val="11820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D908D6-A58B-46DC-9A87-9AEC029BB2DF}"/>
              </a:ext>
            </a:extLst>
          </p:cNvPr>
          <p:cNvPicPr>
            <a:picLocks noChangeAspect="1"/>
          </p:cNvPicPr>
          <p:nvPr/>
        </p:nvPicPr>
        <p:blipFill rotWithShape="1">
          <a:blip r:embed="rId4">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123BFEE-7288-4863-BCCA-F9EB080FCD9D}"/>
              </a:ext>
            </a:extLst>
          </p:cNvPr>
          <p:cNvSpPr>
            <a:spLocks noGrp="1"/>
          </p:cNvSpPr>
          <p:nvPr>
            <p:ph type="title"/>
          </p:nvPr>
        </p:nvSpPr>
        <p:spPr>
          <a:xfrm>
            <a:off x="1097280" y="286603"/>
            <a:ext cx="10058400" cy="1450757"/>
          </a:xfrm>
        </p:spPr>
        <p:txBody>
          <a:bodyPr>
            <a:normAutofit/>
          </a:bodyPr>
          <a:lstStyle/>
          <a:p>
            <a:r>
              <a:rPr lang="en-AU" dirty="0"/>
              <a:t>Conclusions</a:t>
            </a:r>
          </a:p>
        </p:txBody>
      </p:sp>
      <p:cxnSp>
        <p:nvCxnSpPr>
          <p:cNvPr id="11"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F78C50-C2AD-4E0F-B2EA-19D50E76B879}"/>
              </a:ext>
            </a:extLst>
          </p:cNvPr>
          <p:cNvSpPr>
            <a:spLocks noGrp="1"/>
          </p:cNvSpPr>
          <p:nvPr>
            <p:ph idx="1"/>
          </p:nvPr>
        </p:nvSpPr>
        <p:spPr>
          <a:xfrm>
            <a:off x="1097280" y="2108201"/>
            <a:ext cx="10058400" cy="3760891"/>
          </a:xfrm>
        </p:spPr>
        <p:txBody>
          <a:bodyPr>
            <a:normAutofit/>
          </a:bodyPr>
          <a:lstStyle/>
          <a:p>
            <a:pPr>
              <a:buFont typeface="Arial" panose="020B0604020202020204" pitchFamily="34" charset="0"/>
              <a:buChar char="•"/>
            </a:pPr>
            <a:r>
              <a:rPr lang="en-AU" dirty="0"/>
              <a:t> KNN’s accuracy increased after hyper parameter tuning</a:t>
            </a:r>
          </a:p>
          <a:p>
            <a:pPr>
              <a:buFont typeface="Arial" panose="020B0604020202020204" pitchFamily="34" charset="0"/>
              <a:buChar char="•"/>
            </a:pPr>
            <a:r>
              <a:rPr lang="en-AU" dirty="0"/>
              <a:t> Accuracy for only some labels were good</a:t>
            </a:r>
          </a:p>
          <a:p>
            <a:pPr>
              <a:buFont typeface="Arial" panose="020B0604020202020204" pitchFamily="34" charset="0"/>
              <a:buChar char="•"/>
            </a:pPr>
            <a:r>
              <a:rPr lang="en-AU" dirty="0"/>
              <a:t> For the labels without good accuracy, new parameters need to be implemented for better understanding and correlation.  </a:t>
            </a:r>
          </a:p>
          <a:p>
            <a:pPr>
              <a:buFont typeface="Arial" panose="020B0604020202020204" pitchFamily="34" charset="0"/>
              <a:buChar char="•"/>
            </a:pPr>
            <a:endParaRPr lang="en-AU" dirty="0"/>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Recorded Sound">
            <a:hlinkClick r:id="" action="ppaction://media"/>
            <a:extLst>
              <a:ext uri="{FF2B5EF4-FFF2-40B4-BE49-F238E27FC236}">
                <a16:creationId xmlns:a16="http://schemas.microsoft.com/office/drawing/2014/main" id="{17B812FD-A2F3-4BA0-9C89-1726DDE40F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158" y="372885"/>
            <a:ext cx="487363" cy="487363"/>
          </a:xfrm>
          <a:prstGeom prst="rect">
            <a:avLst/>
          </a:prstGeom>
        </p:spPr>
      </p:pic>
    </p:spTree>
    <p:extLst>
      <p:ext uri="{BB962C8B-B14F-4D97-AF65-F5344CB8AC3E}">
        <p14:creationId xmlns:p14="http://schemas.microsoft.com/office/powerpoint/2010/main" val="18004057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9CAA7-4151-4BC8-BBC4-1C57AB0E0042}"/>
              </a:ext>
            </a:extLst>
          </p:cNvPr>
          <p:cNvSpPr>
            <a:spLocks noGrp="1"/>
          </p:cNvSpPr>
          <p:nvPr>
            <p:ph type="title"/>
          </p:nvPr>
        </p:nvSpPr>
        <p:spPr>
          <a:xfrm>
            <a:off x="0" y="1"/>
            <a:ext cx="12188825" cy="4294738"/>
          </a:xfrm>
          <a:solidFill>
            <a:schemeClr val="tx1"/>
          </a:solidFill>
        </p:spPr>
        <p:txBody>
          <a:bodyPr vert="horz" lIns="91440" tIns="45720" rIns="91440" bIns="45720" rtlCol="0" anchor="b">
            <a:normAutofit/>
          </a:bodyPr>
          <a:lstStyle/>
          <a:p>
            <a:pPr algn="ctr"/>
            <a:r>
              <a:rPr lang="en-US" sz="8000" dirty="0">
                <a:solidFill>
                  <a:schemeClr val="bg1"/>
                </a:solidFill>
              </a:rPr>
              <a:t>Thank You </a:t>
            </a:r>
          </a:p>
        </p:txBody>
      </p:sp>
      <p:pic>
        <p:nvPicPr>
          <p:cNvPr id="6" name="Graphic 5" descr="Handshake">
            <a:extLst>
              <a:ext uri="{FF2B5EF4-FFF2-40B4-BE49-F238E27FC236}">
                <a16:creationId xmlns:a16="http://schemas.microsoft.com/office/drawing/2014/main" id="{483F4CE6-6D79-416A-941F-69D0C7534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5246" y="442069"/>
            <a:ext cx="2758331" cy="2758331"/>
          </a:xfrm>
          <a:prstGeom prst="rect">
            <a:avLst/>
          </a:prstGeom>
        </p:spPr>
      </p:pic>
      <p:cxnSp>
        <p:nvCxnSpPr>
          <p:cNvPr id="15" name="Straight Connector 14">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046833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Widescreen</PresentationFormat>
  <Paragraphs>48</Paragraphs>
  <Slides>9</Slides>
  <Notes>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Georgia Pro Cond Light</vt:lpstr>
      <vt:lpstr>Speak Pro</vt:lpstr>
      <vt:lpstr>RetrospectVTI</vt:lpstr>
      <vt:lpstr>Assignment 2 – Practical Data Science</vt:lpstr>
      <vt:lpstr>Goals of the Project </vt:lpstr>
      <vt:lpstr>Data Preparation Steps</vt:lpstr>
      <vt:lpstr> Hypothesis </vt:lpstr>
      <vt:lpstr>Hypothesis - Continued</vt:lpstr>
      <vt:lpstr>Steps taken for Modelling</vt:lpstr>
      <vt:lpstr>Results and Predictions</vt:lpstr>
      <vt:lpstr>Conclusions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2020-06-10T11:50:21Z</dcterms:created>
  <dcterms:modified xsi:type="dcterms:W3CDTF">2020-06-10T13:06:18Z</dcterms:modified>
</cp:coreProperties>
</file>